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95" r:id="rId6"/>
    <p:sldId id="296" r:id="rId7"/>
    <p:sldId id="286" r:id="rId8"/>
    <p:sldId id="287" r:id="rId9"/>
    <p:sldId id="306" r:id="rId10"/>
    <p:sldId id="298" r:id="rId11"/>
    <p:sldId id="297" r:id="rId12"/>
    <p:sldId id="299" r:id="rId13"/>
    <p:sldId id="288" r:id="rId14"/>
    <p:sldId id="300" r:id="rId15"/>
    <p:sldId id="289" r:id="rId16"/>
    <p:sldId id="301" r:id="rId17"/>
    <p:sldId id="290" r:id="rId18"/>
    <p:sldId id="294" r:id="rId19"/>
    <p:sldId id="293" r:id="rId20"/>
    <p:sldId id="304" r:id="rId21"/>
    <p:sldId id="302" r:id="rId22"/>
    <p:sldId id="303" r:id="rId23"/>
    <p:sldId id="305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4" r:id="rId32"/>
    <p:sldId id="275" r:id="rId33"/>
    <p:sldId id="276" r:id="rId34"/>
    <p:sldId id="277" r:id="rId35"/>
    <p:sldId id="278" r:id="rId36"/>
    <p:sldId id="284" r:id="rId37"/>
    <p:sldId id="285" r:id="rId38"/>
  </p:sldIdLst>
  <p:sldSz cx="13004800" cy="9753600"/>
  <p:notesSz cx="6858000" cy="9144000"/>
  <p:defaultTextStyle>
    <a:lvl1pPr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3429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6858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10287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13716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7145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20574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24003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2743200" algn="ctr" defTabSz="584200">
      <a:defRPr sz="42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5F7579"/>
        </a:fontRef>
        <a:srgbClr val="5F7579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20" y="-5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446590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- Photo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614680"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4600">
                <a:solidFill>
                  <a:srgbClr val="525252"/>
                </a:solidFill>
              </a:defRPr>
            </a:lvl1pPr>
            <a:lvl2pPr>
              <a:lnSpc>
                <a:spcPct val="120000"/>
              </a:lnSpc>
              <a:defRPr sz="4600">
                <a:solidFill>
                  <a:srgbClr val="525252"/>
                </a:solidFill>
              </a:defRPr>
            </a:lvl2pPr>
            <a:lvl3pPr>
              <a:lnSpc>
                <a:spcPct val="120000"/>
              </a:lnSpc>
              <a:defRPr sz="4600">
                <a:solidFill>
                  <a:srgbClr val="525252"/>
                </a:solidFill>
              </a:defRPr>
            </a:lvl3pPr>
            <a:lvl4pPr>
              <a:lnSpc>
                <a:spcPct val="120000"/>
              </a:lnSpc>
              <a:defRPr sz="4600">
                <a:solidFill>
                  <a:srgbClr val="525252"/>
                </a:solidFill>
              </a:defRPr>
            </a:lvl4pPr>
            <a:lvl5pPr>
              <a:lnSpc>
                <a:spcPct val="120000"/>
              </a:lnSpc>
              <a:defRPr sz="4600">
                <a:solidFill>
                  <a:srgbClr val="52525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25252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xmlns:p14="http://schemas.microsoft.com/office/powerpoint/2010/main"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304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685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066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1447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1828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2209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2590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2971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3352800" indent="-304800" defTabSz="584200">
        <a:spcBef>
          <a:spcPts val="3800"/>
        </a:spcBef>
        <a:buClr>
          <a:srgbClr val="535353"/>
        </a:buClr>
        <a:buSzPct val="82000"/>
        <a:buChar char="•"/>
        <a:defRPr sz="38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heaton@rgare.com" TargetMode="External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/jhudatascience/1" TargetMode="External"/><Relationship Id="rId4" Type="http://schemas.openxmlformats.org/officeDocument/2006/relationships/hyperlink" Target="http://www.kdnuggets.com/" TargetMode="External"/><Relationship Id="rId5" Type="http://schemas.openxmlformats.org/officeDocument/2006/relationships/hyperlink" Target="http://www.rstudio.com/" TargetMode="External"/><Relationship Id="rId6" Type="http://schemas.openxmlformats.org/officeDocument/2006/relationships/hyperlink" Target="http://cran.r-project.org/web/packages/caret/index.html" TargetMode="External"/><Relationship Id="rId7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zure.microsoft.com/en-us/services/machine-learnin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ffheaton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ffheaton.com" TargetMode="External"/><Relationship Id="rId3" Type="http://schemas.openxmlformats.org/officeDocument/2006/relationships/hyperlink" Target="https://github.com/jeffheaton/aifh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Machine Learning </a:t>
            </a:r>
            <a:r>
              <a:rPr sz="7200" cap="all" dirty="0" smtClean="0">
                <a:solidFill>
                  <a:srgbClr val="535353"/>
                </a:solidFill>
              </a:rPr>
              <a:t>10</a:t>
            </a:r>
            <a:r>
              <a:rPr lang="en-US" sz="7200" cap="all" dirty="0" smtClean="0">
                <a:solidFill>
                  <a:srgbClr val="535353"/>
                </a:solidFill>
              </a:rPr>
              <a:t>2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Jeff Heaton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Regression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Simple Linear Relationship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433610"/>
            <a:ext cx="565002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623" y="238137"/>
            <a:ext cx="12293600" cy="8474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b="1" dirty="0">
                <a:latin typeface="Courier New"/>
                <a:cs typeface="Courier New"/>
              </a:rPr>
              <a:t>public static double regression(double x) </a:t>
            </a:r>
            <a:r>
              <a:rPr lang="en-US" sz="3200" b="1" dirty="0" smtClean="0">
                <a:latin typeface="Courier New"/>
                <a:cs typeface="Courier New"/>
              </a:rPr>
              <a:t>{</a:t>
            </a:r>
          </a:p>
          <a:p>
            <a:pPr algn="l"/>
            <a:r>
              <a:rPr lang="is-IS" sz="3200" b="1" dirty="0" smtClean="0">
                <a:latin typeface="Courier New"/>
                <a:cs typeface="Courier New"/>
              </a:rPr>
              <a:t>	  return (x*1.8)+32;</a:t>
            </a:r>
          </a:p>
          <a:p>
            <a:pPr algn="l"/>
            <a:r>
              <a:rPr lang="is-IS" sz="3200" b="1" dirty="0" smtClean="0">
                <a:latin typeface="Courier New"/>
                <a:cs typeface="Courier New"/>
              </a:rPr>
              <a:t>}</a:t>
            </a:r>
            <a:endParaRPr lang="is-IS" sz="3200" b="1" dirty="0">
              <a:latin typeface="Courier New"/>
              <a:cs typeface="Courier New"/>
            </a:endParaRPr>
          </a:p>
          <a:p>
            <a:pPr algn="l"/>
            <a:r>
              <a:rPr lang="is-IS" sz="3200" dirty="0">
                <a:latin typeface="Courier New"/>
                <a:cs typeface="Courier New"/>
              </a:rPr>
              <a:t>	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public static void main(String[] </a:t>
            </a:r>
            <a:r>
              <a:rPr lang="en-US" sz="3200" dirty="0">
                <a:latin typeface="Courier New"/>
                <a:cs typeface="Courier New"/>
              </a:rPr>
              <a:t>args</a:t>
            </a:r>
            <a:r>
              <a:rPr lang="en-US" sz="3200" dirty="0">
                <a:latin typeface="Courier New"/>
                <a:cs typeface="Courier New"/>
              </a:rPr>
              <a:t>) {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double </a:t>
            </a:r>
            <a:r>
              <a:rPr lang="en-US" sz="3200" dirty="0" smtClean="0">
                <a:latin typeface="Courier New"/>
                <a:cs typeface="Courier New"/>
              </a:rPr>
              <a:t>temperature;</a:t>
            </a:r>
            <a:endParaRPr lang="en-US" sz="3200" dirty="0">
              <a:latin typeface="Courier New"/>
              <a:cs typeface="Courier New"/>
            </a:endParaRP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Scanner in = new Scanner(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in</a:t>
            </a:r>
            <a:r>
              <a:rPr lang="en-US" sz="3200" i="1" dirty="0">
                <a:latin typeface="Courier New"/>
                <a:cs typeface="Courier New"/>
              </a:rPr>
              <a:t>);     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out.println</a:t>
            </a:r>
            <a:r>
              <a:rPr lang="en-US" sz="3200" i="1" dirty="0">
                <a:latin typeface="Courier New"/>
                <a:cs typeface="Courier New"/>
              </a:rPr>
              <a:t>("Enter </a:t>
            </a:r>
            <a:r>
              <a:rPr lang="en-US" sz="3200" i="1" dirty="0" smtClean="0">
                <a:latin typeface="Courier New"/>
                <a:cs typeface="Courier New"/>
              </a:rPr>
              <a:t>temperature </a:t>
            </a:r>
          </a:p>
          <a:p>
            <a:pPr algn="l"/>
            <a:r>
              <a:rPr lang="en-US" sz="3200" i="1" dirty="0">
                <a:latin typeface="Courier New"/>
                <a:cs typeface="Courier New"/>
              </a:rPr>
              <a:t> </a:t>
            </a:r>
            <a:r>
              <a:rPr lang="en-US" sz="3200" i="1" dirty="0" smtClean="0">
                <a:latin typeface="Courier New"/>
                <a:cs typeface="Courier New"/>
              </a:rPr>
              <a:t>       in </a:t>
            </a:r>
            <a:r>
              <a:rPr lang="en-US" sz="3200" i="1" dirty="0">
                <a:latin typeface="Courier New"/>
                <a:cs typeface="Courier New"/>
              </a:rPr>
              <a:t>Celsius: ");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temperatue</a:t>
            </a:r>
            <a:r>
              <a:rPr lang="en-US" sz="3200" dirty="0">
                <a:latin typeface="Courier New"/>
                <a:cs typeface="Courier New"/>
              </a:rPr>
              <a:t> = </a:t>
            </a:r>
            <a:r>
              <a:rPr lang="en-US" sz="3200" dirty="0">
                <a:latin typeface="Courier New"/>
                <a:cs typeface="Courier New"/>
              </a:rPr>
              <a:t>in.nextInt</a:t>
            </a:r>
            <a:r>
              <a:rPr lang="en-US" sz="3200" dirty="0">
                <a:latin typeface="Courier New"/>
                <a:cs typeface="Courier New"/>
              </a:rPr>
              <a:t>();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out.println</a:t>
            </a:r>
            <a:r>
              <a:rPr lang="en-US" sz="3200" i="1" dirty="0" smtClean="0">
                <a:latin typeface="Courier New"/>
                <a:cs typeface="Courier New"/>
              </a:rPr>
              <a:t>(</a:t>
            </a:r>
          </a:p>
          <a:p>
            <a:pPr algn="l"/>
            <a:r>
              <a:rPr lang="en-US" sz="3200" i="1" dirty="0" smtClean="0">
                <a:latin typeface="Courier New"/>
                <a:cs typeface="Courier New"/>
              </a:rPr>
              <a:t>		"Temperature </a:t>
            </a:r>
            <a:r>
              <a:rPr lang="en-US" sz="3200" i="1" dirty="0">
                <a:latin typeface="Courier New"/>
                <a:cs typeface="Courier New"/>
              </a:rPr>
              <a:t>in Fahrenheit = " </a:t>
            </a:r>
            <a:endParaRPr lang="en-US" sz="3200" i="1" dirty="0" smtClean="0">
              <a:latin typeface="Courier New"/>
              <a:cs typeface="Courier New"/>
            </a:endParaRPr>
          </a:p>
          <a:p>
            <a:pPr algn="l"/>
            <a:r>
              <a:rPr lang="en-US" sz="3200" i="1" dirty="0" smtClean="0">
                <a:latin typeface="Courier New"/>
                <a:cs typeface="Courier New"/>
              </a:rPr>
              <a:t>		+ </a:t>
            </a:r>
            <a:r>
              <a:rPr lang="en-US" sz="3200" i="1" dirty="0">
                <a:latin typeface="Courier New"/>
                <a:cs typeface="Courier New"/>
              </a:rPr>
              <a:t>regression</a:t>
            </a:r>
            <a:r>
              <a:rPr lang="en-US" sz="3200" i="1" dirty="0" smtClean="0">
                <a:latin typeface="Courier New"/>
                <a:cs typeface="Courier New"/>
              </a:rPr>
              <a:t>(temperature) </a:t>
            </a:r>
            <a:r>
              <a:rPr lang="en-US" sz="3200" i="1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in.close</a:t>
            </a:r>
            <a:r>
              <a:rPr lang="en-US" sz="3200" dirty="0">
                <a:latin typeface="Courier New"/>
                <a:cs typeface="Courier New"/>
              </a:rPr>
              <a:t>();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}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6460128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9"/>
          <p:cNvSpPr/>
          <p:nvPr/>
        </p:nvSpPr>
        <p:spPr>
          <a:xfrm>
            <a:off x="355600" y="4636313"/>
            <a:ext cx="12293600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Simple linear relationship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Shoe size predicted by height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Fahrenheit from Celsius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Two coefficients (or parameters) Many ways to get parameters.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Linear Regression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Simple Linear Relationship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817784"/>
            <a:ext cx="565002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Simple linear relationship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Shoe size predicted by height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Fahrenheit from Celsius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Must fit a line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2" name="Picture 1" descr="shoe_s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94618"/>
            <a:ext cx="6350000" cy="3962400"/>
          </a:xfrm>
          <a:prstGeom prst="rect">
            <a:avLst/>
          </a:prstGeom>
        </p:spPr>
      </p:pic>
      <p:pic>
        <p:nvPicPr>
          <p:cNvPr id="4" name="Picture 3" descr="equatio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70" y="4674592"/>
            <a:ext cx="3057318" cy="65559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equati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96" y="5716067"/>
            <a:ext cx="3342119" cy="74991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00393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Multiple Regression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Multiple Inputs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433610"/>
            <a:ext cx="565002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744" y="492443"/>
            <a:ext cx="9953046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latin typeface="Courier New"/>
                <a:cs typeface="Courier New"/>
              </a:rPr>
              <a:t>p</a:t>
            </a:r>
            <a:r>
              <a:rPr lang="en-US" sz="3200" dirty="0" smtClean="0">
                <a:latin typeface="Courier New"/>
                <a:cs typeface="Courier New"/>
              </a:rPr>
              <a:t>ublic double </a:t>
            </a:r>
            <a:r>
              <a:rPr lang="en-US" sz="3200" dirty="0">
                <a:latin typeface="Courier New"/>
                <a:cs typeface="Courier New"/>
              </a:rPr>
              <a:t>regression(double[] x, </a:t>
            </a:r>
            <a:endParaRPr lang="en-US" sz="3200" dirty="0" smtClean="0">
              <a:latin typeface="Courier New"/>
              <a:cs typeface="Courier New"/>
            </a:endParaRPr>
          </a:p>
          <a:p>
            <a:pPr algn="l"/>
            <a:r>
              <a:rPr lang="en-US" sz="3200" dirty="0" smtClean="0">
                <a:latin typeface="Courier New"/>
                <a:cs typeface="Courier New"/>
              </a:rPr>
              <a:t>	double</a:t>
            </a:r>
            <a:r>
              <a:rPr lang="en-US" sz="3200" dirty="0">
                <a:latin typeface="Courier New"/>
                <a:cs typeface="Courier New"/>
              </a:rPr>
              <a:t>[] </a:t>
            </a:r>
            <a:r>
              <a:rPr lang="en-US" sz="3200" dirty="0">
                <a:latin typeface="Courier New"/>
                <a:cs typeface="Courier New"/>
              </a:rPr>
              <a:t>param</a:t>
            </a:r>
            <a:r>
              <a:rPr lang="en-US" sz="3200" dirty="0">
                <a:latin typeface="Courier New"/>
                <a:cs typeface="Courier New"/>
              </a:rPr>
              <a:t>) {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	</a:t>
            </a:r>
            <a:r>
              <a:rPr lang="en-US" sz="3200" dirty="0" smtClean="0">
                <a:latin typeface="Courier New"/>
                <a:cs typeface="Courier New"/>
              </a:rPr>
              <a:t>double </a:t>
            </a:r>
            <a:r>
              <a:rPr lang="en-US" sz="3200" dirty="0">
                <a:latin typeface="Courier New"/>
                <a:cs typeface="Courier New"/>
              </a:rPr>
              <a:t>sum = 0;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	</a:t>
            </a:r>
            <a:r>
              <a:rPr lang="en-US" sz="3200" dirty="0" smtClean="0">
                <a:latin typeface="Courier New"/>
                <a:cs typeface="Courier New"/>
              </a:rPr>
              <a:t>for</a:t>
            </a:r>
            <a:r>
              <a:rPr lang="en-US" sz="3200" dirty="0">
                <a:latin typeface="Courier New"/>
                <a:cs typeface="Courier New"/>
              </a:rPr>
              <a:t>(</a:t>
            </a:r>
            <a:r>
              <a:rPr lang="en-US" sz="3200" dirty="0">
                <a:latin typeface="Courier New"/>
                <a:cs typeface="Courier New"/>
              </a:rPr>
              <a:t>int</a:t>
            </a:r>
            <a:r>
              <a:rPr lang="en-US" sz="3200" dirty="0">
                <a:latin typeface="Courier New"/>
                <a:cs typeface="Courier New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i</a:t>
            </a:r>
            <a:r>
              <a:rPr lang="en-US" sz="3200" dirty="0">
                <a:latin typeface="Courier New"/>
                <a:cs typeface="Courier New"/>
              </a:rPr>
              <a:t>=0;i&lt;</a:t>
            </a:r>
            <a:r>
              <a:rPr lang="en-US" sz="3200" dirty="0">
                <a:latin typeface="Courier New"/>
                <a:cs typeface="Courier New"/>
              </a:rPr>
              <a:t>x.length;i</a:t>
            </a:r>
            <a:r>
              <a:rPr lang="en-US" sz="3200" dirty="0">
                <a:latin typeface="Courier New"/>
                <a:cs typeface="Courier New"/>
              </a:rPr>
              <a:t>++) {</a:t>
            </a:r>
          </a:p>
          <a:p>
            <a:pPr algn="l"/>
            <a:r>
              <a:rPr lang="pt-BR" sz="3200" dirty="0">
                <a:latin typeface="Courier New"/>
                <a:cs typeface="Courier New"/>
              </a:rPr>
              <a:t>	</a:t>
            </a:r>
            <a:r>
              <a:rPr lang="pt-BR" sz="3200" dirty="0" smtClean="0">
                <a:latin typeface="Courier New"/>
                <a:cs typeface="Courier New"/>
              </a:rPr>
              <a:t>	sum</a:t>
            </a:r>
            <a:r>
              <a:rPr lang="pt-BR" sz="3200" dirty="0">
                <a:latin typeface="Courier New"/>
                <a:cs typeface="Courier New"/>
              </a:rPr>
              <a:t>+=</a:t>
            </a:r>
            <a:r>
              <a:rPr lang="pt-BR" sz="3200" dirty="0">
                <a:latin typeface="Courier New"/>
                <a:cs typeface="Courier New"/>
              </a:rPr>
              <a:t>x</a:t>
            </a:r>
            <a:r>
              <a:rPr lang="pt-BR" sz="3200" dirty="0">
                <a:latin typeface="Courier New"/>
                <a:cs typeface="Courier New"/>
              </a:rPr>
              <a:t>[</a:t>
            </a:r>
            <a:r>
              <a:rPr lang="pt-BR" sz="3200" dirty="0">
                <a:latin typeface="Courier New"/>
                <a:cs typeface="Courier New"/>
              </a:rPr>
              <a:t>i</a:t>
            </a:r>
            <a:r>
              <a:rPr lang="pt-BR" sz="3200" dirty="0">
                <a:latin typeface="Courier New"/>
                <a:cs typeface="Courier New"/>
              </a:rPr>
              <a:t>]*param[i+1];</a:t>
            </a:r>
          </a:p>
          <a:p>
            <a:pPr algn="l"/>
            <a:r>
              <a:rPr lang="pt-BR" sz="3200" dirty="0">
                <a:latin typeface="Courier New"/>
                <a:cs typeface="Courier New"/>
              </a:rPr>
              <a:t>	</a:t>
            </a:r>
            <a:r>
              <a:rPr lang="pt-BR" sz="3200" dirty="0" smtClean="0">
                <a:latin typeface="Courier New"/>
                <a:cs typeface="Courier New"/>
              </a:rPr>
              <a:t>}</a:t>
            </a:r>
            <a:endParaRPr lang="pt-BR" sz="3200" dirty="0">
              <a:latin typeface="Courier New"/>
              <a:cs typeface="Courier New"/>
            </a:endParaRPr>
          </a:p>
          <a:p>
            <a:pPr algn="l"/>
            <a:r>
              <a:rPr lang="pt-BR" sz="3200" dirty="0">
                <a:latin typeface="Courier New"/>
                <a:cs typeface="Courier New"/>
              </a:rPr>
              <a:t>	</a:t>
            </a:r>
            <a:r>
              <a:rPr lang="pt-BR" sz="3200" dirty="0" smtClean="0">
                <a:latin typeface="Courier New"/>
                <a:cs typeface="Courier New"/>
              </a:rPr>
              <a:t>sum</a:t>
            </a:r>
            <a:r>
              <a:rPr lang="pt-BR" sz="3200" dirty="0">
                <a:latin typeface="Courier New"/>
                <a:cs typeface="Courier New"/>
              </a:rPr>
              <a:t>+=param[0]; </a:t>
            </a:r>
          </a:p>
          <a:p>
            <a:pPr algn="l"/>
            <a:r>
              <a:rPr lang="pt-BR" sz="3200" dirty="0">
                <a:latin typeface="Courier New"/>
                <a:cs typeface="Courier New"/>
              </a:rPr>
              <a:t>		  </a:t>
            </a:r>
          </a:p>
          <a:p>
            <a:pPr algn="l"/>
            <a:r>
              <a:rPr lang="pt-BR" sz="3200" dirty="0">
                <a:latin typeface="Courier New"/>
                <a:cs typeface="Courier New"/>
              </a:rPr>
              <a:t>	</a:t>
            </a:r>
            <a:r>
              <a:rPr lang="pt-BR" sz="3200" dirty="0" smtClean="0">
                <a:latin typeface="Courier New"/>
                <a:cs typeface="Courier New"/>
              </a:rPr>
              <a:t>return</a:t>
            </a:r>
            <a:r>
              <a:rPr lang="pt-BR" sz="3200" dirty="0" smtClean="0">
                <a:latin typeface="Courier New"/>
                <a:cs typeface="Courier New"/>
              </a:rPr>
              <a:t> </a:t>
            </a:r>
            <a:r>
              <a:rPr lang="pt-BR" sz="3200" dirty="0">
                <a:latin typeface="Courier New"/>
                <a:cs typeface="Courier New"/>
              </a:rPr>
              <a:t>sum;</a:t>
            </a:r>
          </a:p>
          <a:p>
            <a:pPr algn="l"/>
            <a:r>
              <a:rPr lang="pt-BR" sz="3200" dirty="0" smtClean="0">
                <a:latin typeface="Courier New"/>
                <a:cs typeface="Courier New"/>
              </a:rPr>
              <a:t>}</a:t>
            </a:r>
          </a:p>
          <a:p>
            <a:pPr algn="l"/>
            <a:endParaRPr kumimoji="0" lang="pt-BR" sz="320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  <a:p>
            <a:r>
              <a:rPr lang="en-US" sz="3200" dirty="0" smtClean="0">
                <a:latin typeface="Courier New"/>
                <a:cs typeface="Courier New"/>
              </a:rPr>
              <a:t>x[</a:t>
            </a:r>
            <a:r>
              <a:rPr lang="en-US" sz="3200" dirty="0">
                <a:latin typeface="Courier New"/>
                <a:cs typeface="Courier New"/>
              </a:rPr>
              <a:t>0] = </a:t>
            </a:r>
            <a:r>
              <a:rPr lang="en-US" sz="3200" dirty="0">
                <a:latin typeface="Courier New"/>
                <a:cs typeface="Courier New"/>
              </a:rPr>
              <a:t>in.nextInt</a:t>
            </a:r>
            <a:r>
              <a:rPr lang="en-US" sz="3200" dirty="0">
                <a:latin typeface="Courier New"/>
                <a:cs typeface="Courier New"/>
              </a:rPr>
              <a:t>()</a:t>
            </a:r>
            <a:r>
              <a:rPr lang="en-US" sz="3200" dirty="0" smtClean="0">
                <a:latin typeface="Courier New"/>
                <a:cs typeface="Courier New"/>
              </a:rPr>
              <a:t>;</a:t>
            </a:r>
          </a:p>
          <a:p>
            <a:r>
              <a:rPr lang="pt-BR" sz="3200" dirty="0" smtClean="0">
                <a:latin typeface="Courier New"/>
                <a:cs typeface="Courier New"/>
              </a:rPr>
              <a:t>double</a:t>
            </a:r>
            <a:r>
              <a:rPr lang="pt-BR" sz="3200" dirty="0">
                <a:latin typeface="Courier New"/>
                <a:cs typeface="Courier New"/>
              </a:rPr>
              <a:t>[] param = { 32, 1.8 }</a:t>
            </a:r>
            <a:r>
              <a:rPr lang="pt-BR" sz="3200" dirty="0" smtClean="0">
                <a:latin typeface="Courier New"/>
                <a:cs typeface="Courier New"/>
              </a:rPr>
              <a:t>;</a:t>
            </a:r>
          </a:p>
          <a:p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System.out.println</a:t>
            </a:r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(</a:t>
            </a:r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regression</a:t>
            </a:r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(</a:t>
            </a:r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x,param</a:t>
            </a:r>
            <a:r>
              <a:rPr kumimoji="0" lang="pt-BR" sz="320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Courier New"/>
                <a:cs typeface="Courier New"/>
                <a:sym typeface="Gill Sans Light"/>
              </a:rPr>
              <a:t>));</a:t>
            </a:r>
            <a:endParaRPr kumimoji="0" lang="pt-BR" sz="320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  <a:p>
            <a:pPr algn="l"/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4446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MUlti-Linear Regression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Higher Dimension Regression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284486" y="544359"/>
            <a:ext cx="12293602" cy="55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 What if you want to predict shoe size based on height and age?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5" name="Picture 4" descr="400px-Doe5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9" y="1655891"/>
            <a:ext cx="5198079" cy="4912185"/>
          </a:xfrm>
          <a:prstGeom prst="rect">
            <a:avLst/>
          </a:prstGeom>
        </p:spPr>
      </p:pic>
      <p:sp>
        <p:nvSpPr>
          <p:cNvPr id="10" name="Shape 79"/>
          <p:cNvSpPr/>
          <p:nvPr/>
        </p:nvSpPr>
        <p:spPr>
          <a:xfrm>
            <a:off x="284486" y="3215134"/>
            <a:ext cx="6892928" cy="46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i="1" dirty="0" smtClean="0">
                <a:solidFill>
                  <a:srgbClr val="535353"/>
                </a:solidFill>
              </a:rPr>
              <a:t>x</a:t>
            </a:r>
            <a:r>
              <a:rPr lang="en-US" sz="4200" baseline="-25000" dirty="0" smtClean="0">
                <a:solidFill>
                  <a:srgbClr val="535353"/>
                </a:solidFill>
              </a:rPr>
              <a:t>1</a:t>
            </a:r>
            <a:r>
              <a:rPr lang="en-US" sz="4200" dirty="0" smtClean="0">
                <a:solidFill>
                  <a:srgbClr val="535353"/>
                </a:solidFill>
              </a:rPr>
              <a:t> = height, </a:t>
            </a:r>
            <a:r>
              <a:rPr lang="en-US" sz="4200" i="1" dirty="0" smtClean="0">
                <a:solidFill>
                  <a:srgbClr val="535353"/>
                </a:solidFill>
              </a:rPr>
              <a:t>x</a:t>
            </a:r>
            <a:r>
              <a:rPr lang="en-US" sz="4200" baseline="-25000" dirty="0" smtClean="0">
                <a:solidFill>
                  <a:srgbClr val="535353"/>
                </a:solidFill>
              </a:rPr>
              <a:t>2</a:t>
            </a:r>
            <a:r>
              <a:rPr lang="en-US" sz="4200" dirty="0" smtClean="0">
                <a:solidFill>
                  <a:srgbClr val="535353"/>
                </a:solidFill>
              </a:rPr>
              <a:t> = age,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determine the betas.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3 parameters </a:t>
            </a:r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3" name="Picture 2" descr="equation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5" y="2308503"/>
            <a:ext cx="6994019" cy="76831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76783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GLM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Generalized Linear Regression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433610"/>
            <a:ext cx="565002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06" y="-95465"/>
            <a:ext cx="11281735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latin typeface="Courier New"/>
                <a:cs typeface="Courier New"/>
              </a:rPr>
              <a:t>	</a:t>
            </a:r>
            <a:r>
              <a:rPr lang="en-US" sz="3200" b="1" dirty="0">
                <a:latin typeface="Courier New"/>
                <a:cs typeface="Courier New"/>
              </a:rPr>
              <a:t>public static double sigmoid(double x) {</a:t>
            </a:r>
          </a:p>
          <a:p>
            <a:pPr algn="l"/>
            <a:r>
              <a:rPr lang="en-US" sz="3200" b="1" dirty="0">
                <a:latin typeface="Courier New"/>
                <a:cs typeface="Courier New"/>
              </a:rPr>
              <a:t>		return 1.0 / (1.0 + </a:t>
            </a:r>
            <a:r>
              <a:rPr lang="en-US" sz="3200" b="1" dirty="0">
                <a:latin typeface="Courier New"/>
                <a:cs typeface="Courier New"/>
              </a:rPr>
              <a:t>Math.</a:t>
            </a:r>
            <a:r>
              <a:rPr lang="en-US" sz="3200" b="1" i="1" dirty="0">
                <a:latin typeface="Courier New"/>
                <a:cs typeface="Courier New"/>
              </a:rPr>
              <a:t>exp</a:t>
            </a:r>
            <a:r>
              <a:rPr lang="en-US" sz="3200" b="1" i="1" dirty="0">
                <a:latin typeface="Courier New"/>
                <a:cs typeface="Courier New"/>
              </a:rPr>
              <a:t>(-1 * x));</a:t>
            </a:r>
          </a:p>
          <a:p>
            <a:pPr algn="l"/>
            <a:r>
              <a:rPr lang="en-US" sz="3200" b="1" dirty="0">
                <a:latin typeface="Courier New"/>
                <a:cs typeface="Courier New"/>
              </a:rPr>
              <a:t>	}</a:t>
            </a:r>
          </a:p>
          <a:p>
            <a:pPr algn="l"/>
            <a:endParaRPr lang="en-US" sz="3200" dirty="0">
              <a:latin typeface="Courier New"/>
              <a:cs typeface="Courier New"/>
            </a:endParaRPr>
          </a:p>
          <a:p>
            <a:pPr algn="l"/>
            <a:r>
              <a:rPr lang="en-US" sz="3200" dirty="0">
                <a:latin typeface="Courier New"/>
                <a:cs typeface="Courier New"/>
              </a:rPr>
              <a:t>	public static double regression(double[] x, </a:t>
            </a:r>
            <a:endParaRPr lang="en-US" sz="3200" dirty="0" smtClean="0">
              <a:latin typeface="Courier New"/>
              <a:cs typeface="Courier New"/>
            </a:endParaRP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  <a:r>
              <a:rPr lang="en-US" sz="3200" dirty="0" smtClean="0">
                <a:latin typeface="Courier New"/>
                <a:cs typeface="Courier New"/>
              </a:rPr>
              <a:t>      double</a:t>
            </a:r>
            <a:r>
              <a:rPr lang="en-US" sz="3200" dirty="0">
                <a:latin typeface="Courier New"/>
                <a:cs typeface="Courier New"/>
              </a:rPr>
              <a:t>[] </a:t>
            </a:r>
            <a:r>
              <a:rPr lang="en-US" sz="3200" dirty="0">
                <a:latin typeface="Courier New"/>
                <a:cs typeface="Courier New"/>
              </a:rPr>
              <a:t>param</a:t>
            </a:r>
            <a:r>
              <a:rPr lang="en-US" sz="3200" dirty="0">
                <a:latin typeface="Courier New"/>
                <a:cs typeface="Courier New"/>
              </a:rPr>
              <a:t>) {</a:t>
            </a:r>
          </a:p>
          <a:p>
            <a:pPr algn="l"/>
            <a:r>
              <a:rPr lang="nb-NO" sz="3200" dirty="0">
                <a:latin typeface="Courier New"/>
                <a:cs typeface="Courier New"/>
              </a:rPr>
              <a:t>		double sum = 0;</a:t>
            </a:r>
          </a:p>
          <a:p>
            <a:pPr algn="l"/>
            <a:r>
              <a:rPr lang="da-DK" sz="3200" dirty="0">
                <a:latin typeface="Courier New"/>
                <a:cs typeface="Courier New"/>
              </a:rPr>
              <a:t>		for (</a:t>
            </a:r>
            <a:r>
              <a:rPr lang="da-DK" sz="3200" dirty="0">
                <a:latin typeface="Courier New"/>
                <a:cs typeface="Courier New"/>
              </a:rPr>
              <a:t>int</a:t>
            </a:r>
            <a:r>
              <a:rPr lang="da-DK" sz="3200" dirty="0">
                <a:latin typeface="Courier New"/>
                <a:cs typeface="Courier New"/>
              </a:rPr>
              <a:t> i = 0; i &lt; </a:t>
            </a:r>
            <a:r>
              <a:rPr lang="da-DK" sz="3200" dirty="0">
                <a:latin typeface="Courier New"/>
                <a:cs typeface="Courier New"/>
              </a:rPr>
              <a:t>x.length</a:t>
            </a:r>
            <a:r>
              <a:rPr lang="da-DK" sz="3200" dirty="0">
                <a:latin typeface="Courier New"/>
                <a:cs typeface="Courier New"/>
              </a:rPr>
              <a:t>; i++) {</a:t>
            </a:r>
          </a:p>
          <a:p>
            <a:pPr algn="l"/>
            <a:r>
              <a:rPr lang="is-IS" sz="3200" dirty="0">
                <a:latin typeface="Courier New"/>
                <a:cs typeface="Courier New"/>
              </a:rPr>
              <a:t>			sum += x[i] * param[i + 1];</a:t>
            </a:r>
          </a:p>
          <a:p>
            <a:pPr algn="l"/>
            <a:r>
              <a:rPr lang="is-IS" sz="3200" dirty="0">
                <a:latin typeface="Courier New"/>
                <a:cs typeface="Courier New"/>
              </a:rPr>
              <a:t>		}</a:t>
            </a:r>
          </a:p>
          <a:p>
            <a:pPr algn="l"/>
            <a:r>
              <a:rPr lang="is-IS" sz="3200" dirty="0">
                <a:latin typeface="Courier New"/>
                <a:cs typeface="Courier New"/>
              </a:rPr>
              <a:t>		sum += param[0];</a:t>
            </a:r>
          </a:p>
          <a:p>
            <a:pPr algn="l"/>
            <a:endParaRPr lang="is-IS" sz="3200" dirty="0">
              <a:latin typeface="Courier New"/>
              <a:cs typeface="Courier New"/>
            </a:endParaRPr>
          </a:p>
          <a:p>
            <a:pPr algn="l"/>
            <a:r>
              <a:rPr lang="en-US" sz="3200" dirty="0">
                <a:latin typeface="Courier New"/>
                <a:cs typeface="Courier New"/>
              </a:rPr>
              <a:t>		return </a:t>
            </a:r>
            <a:r>
              <a:rPr lang="en-US" sz="3200" b="1" i="1" dirty="0">
                <a:latin typeface="Courier New"/>
                <a:cs typeface="Courier New"/>
              </a:rPr>
              <a:t>sigmoid</a:t>
            </a:r>
            <a:r>
              <a:rPr lang="en-US" sz="3200" i="1" dirty="0">
                <a:latin typeface="Courier New"/>
                <a:cs typeface="Courier New"/>
              </a:rPr>
              <a:t>(sum);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	}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8883302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Sigmoid Function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S-Shaped Curve</a:t>
            </a:r>
            <a:endParaRPr sz="3800" dirty="0">
              <a:solidFill>
                <a:srgbClr val="525252"/>
              </a:solidFill>
            </a:endParaRPr>
          </a:p>
        </p:txBody>
      </p:sp>
      <p:pic>
        <p:nvPicPr>
          <p:cNvPr id="5" name="Picture 4" descr="basics_act_sigmo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2" y="824502"/>
            <a:ext cx="8128000" cy="6096000"/>
          </a:xfrm>
          <a:prstGeom prst="rect">
            <a:avLst/>
          </a:prstGeom>
        </p:spPr>
      </p:pic>
      <p:pic>
        <p:nvPicPr>
          <p:cNvPr id="6" name="Picture 5" descr="equation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2" y="2840481"/>
            <a:ext cx="3863388" cy="135804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64108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GLM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Generalized Linear Model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1" y="209000"/>
            <a:ext cx="12293602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Linear regression using a link function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Essentially a single layer neural network.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Link function might be sigmoid or other.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2" name="Picture 1" descr="What-is-Logistic-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109" y="2415267"/>
            <a:ext cx="5840425" cy="3841203"/>
          </a:xfrm>
          <a:prstGeom prst="rect">
            <a:avLst/>
          </a:prstGeom>
        </p:spPr>
      </p:pic>
      <p:pic>
        <p:nvPicPr>
          <p:cNvPr id="5" name="Picture 4" descr="equation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26" y="6611702"/>
            <a:ext cx="6138242" cy="98430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702280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Neural Network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Artificial Neural Network (ANN)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" name="Shape 79"/>
          <p:cNvSpPr/>
          <p:nvPr/>
        </p:nvSpPr>
        <p:spPr>
          <a:xfrm>
            <a:off x="479623" y="171452"/>
            <a:ext cx="7219625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Multiple inputs (x)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Weighted inputs are summed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Summation + Bias fed to activation function (GLM)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Bias = Intercept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Activation Function = Link Function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4098" name="Picture 2" descr="C:\Users\jheaton\Desktop\a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48" y="171450"/>
            <a:ext cx="4548899" cy="572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equation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9" y="5821434"/>
            <a:ext cx="6861341" cy="1624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538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Multi-Layer ANN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Neural Network with Several Layers</a:t>
            </a:r>
            <a:endParaRPr sz="3800" dirty="0">
              <a:solidFill>
                <a:srgbClr val="525252"/>
              </a:solidFill>
            </a:endParaRPr>
          </a:p>
        </p:txBody>
      </p:sp>
      <p:pic>
        <p:nvPicPr>
          <p:cNvPr id="3" name="Picture 2" descr="basics-simple-2-ful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55" y="156411"/>
            <a:ext cx="6169482" cy="4581254"/>
          </a:xfrm>
          <a:prstGeom prst="rect">
            <a:avLst/>
          </a:prstGeom>
        </p:spPr>
      </p:pic>
      <p:sp>
        <p:nvSpPr>
          <p:cNvPr id="7" name="Shape 79"/>
          <p:cNvSpPr/>
          <p:nvPr/>
        </p:nvSpPr>
        <p:spPr>
          <a:xfrm>
            <a:off x="355600" y="4704506"/>
            <a:ext cx="11260223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Multiple layers can be formed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Neurons receive their input from other 	neurons, not just inputs.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Multiple Outputs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02021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Training/Fitting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How do we find the weights/coefficient/beta values?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1203016"/>
            <a:ext cx="12169577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b="1" dirty="0" smtClean="0">
                <a:solidFill>
                  <a:srgbClr val="535353"/>
                </a:solidFill>
              </a:rPr>
              <a:t>Differentiable or non-differentiable?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sz="4200" b="1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Gradient Descent</a:t>
            </a: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Genetic Algorithms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Simulated Annealing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Nelder</a:t>
            </a:r>
            <a:r>
              <a:rPr lang="en-US" sz="4200" dirty="0" smtClean="0">
                <a:solidFill>
                  <a:srgbClr val="535353"/>
                </a:solidFill>
              </a:rPr>
              <a:t>-Mead</a:t>
            </a: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7174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jeffheat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4318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4046090" y="297081"/>
            <a:ext cx="7604646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Jeff </a:t>
            </a:r>
            <a:r>
              <a:rPr sz="4200" dirty="0" smtClean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Heaton</a:t>
            </a:r>
            <a:endParaRPr lang="en-US" sz="4200" dirty="0" smtClean="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535353"/>
                </a:solidFill>
              </a:rPr>
              <a:t>Data Scientist</a:t>
            </a:r>
            <a:r>
              <a:rPr lang="en-US" sz="4200" dirty="0" smtClean="0">
                <a:solidFill>
                  <a:srgbClr val="535353"/>
                </a:solidFill>
              </a:rPr>
              <a:t>, </a:t>
            </a:r>
            <a:r>
              <a:rPr lang="en-US" sz="4200" dirty="0" smtClean="0">
                <a:solidFill>
                  <a:srgbClr val="535353"/>
                </a:solidFill>
              </a:rPr>
              <a:t>RGA</a:t>
            </a:r>
            <a:endParaRPr lang="en-US" sz="4200" dirty="0" smtClean="0">
              <a:solidFill>
                <a:srgbClr val="535353"/>
              </a:solidFill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535353"/>
                </a:solidFill>
              </a:rPr>
              <a:t>PhD Student</a:t>
            </a:r>
            <a:r>
              <a:rPr lang="en-US" sz="4200" dirty="0" smtClean="0">
                <a:solidFill>
                  <a:srgbClr val="535353"/>
                </a:solidFill>
              </a:rPr>
              <a:t>, Computer Science</a:t>
            </a:r>
          </a:p>
          <a:p>
            <a:pPr marL="571500" lvl="0" indent="-57150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535353"/>
                </a:solidFill>
              </a:rPr>
              <a:t>Author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  <a:hlinkClick r:id="rId3"/>
              </a:rPr>
              <a:t>jheaton@</a:t>
            </a:r>
            <a:r>
              <a:rPr lang="en-US" sz="4200" dirty="0" smtClean="0">
                <a:solidFill>
                  <a:srgbClr val="535353"/>
                </a:solidFill>
                <a:hlinkClick r:id="rId3"/>
              </a:rPr>
              <a:t>rgare.com</a:t>
            </a:r>
            <a:r>
              <a:rPr lang="en-US" sz="4200" dirty="0" smtClean="0">
                <a:solidFill>
                  <a:srgbClr val="535353"/>
                </a:solidFill>
              </a:rPr>
              <a:t>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</p:txBody>
      </p:sp>
      <p:pic>
        <p:nvPicPr>
          <p:cNvPr id="57" name="neuron-trans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6528" y="5172468"/>
            <a:ext cx="3128723" cy="398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gradient Descent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Finding Optimal Weights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33520"/>
            <a:ext cx="5921177" cy="721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Loss function must be 	differentiable</a:t>
            </a:r>
            <a:endParaRPr sz="42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Combines the best of ensemble tree learning and gradient descent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One of the most effective machine learning models used on Kaggle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2" name="Picture 1" descr="ch4-tang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97568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5368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Deep Learning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Neural Network Trying to be Deep</a:t>
            </a:r>
            <a:endParaRPr sz="3800" dirty="0">
              <a:solidFill>
                <a:srgbClr val="525252"/>
              </a:solidFill>
            </a:endParaRPr>
          </a:p>
        </p:txBody>
      </p:sp>
      <p:pic>
        <p:nvPicPr>
          <p:cNvPr id="3" name="Picture 2" descr="deep-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40" y="284362"/>
            <a:ext cx="8914010" cy="70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6729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Deep Learning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Finding Optimal Weights</a:t>
            </a:r>
            <a:endParaRPr sz="3800" dirty="0">
              <a:solidFill>
                <a:srgbClr val="525252"/>
              </a:solidFill>
            </a:endParaRPr>
          </a:p>
        </p:txBody>
      </p:sp>
      <p:pic>
        <p:nvPicPr>
          <p:cNvPr id="2" name="Picture 1" descr="deep-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07" y="888371"/>
            <a:ext cx="5530696" cy="58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3455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Deep Learning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Overview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1203017"/>
            <a:ext cx="12030004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Deep learning layers can be trained individually.  Highly parallel.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Data can be both supervised (labeled) and unsupervised.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Feature vector must be binary. 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535353"/>
                </a:solidFill>
              </a:rPr>
              <a:t>Very often used for audio and video recognition. </a:t>
            </a: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1346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Case Study: Titanic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Kaggle tutorial competition.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6713951" y="626301"/>
            <a:ext cx="6111157" cy="4508153"/>
            <a:chOff x="-88900" y="-50800"/>
            <a:chExt cx="6544113" cy="4923193"/>
          </a:xfrm>
        </p:grpSpPr>
        <p:pic>
          <p:nvPicPr>
            <p:cNvPr id="88" name="RMS_Titanic_3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66314" cy="46818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7" name="Picture 8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88900" y="-50800"/>
              <a:ext cx="6544114" cy="4923194"/>
            </a:xfrm>
            <a:prstGeom prst="rect">
              <a:avLst/>
            </a:prstGeom>
            <a:effectLst/>
          </p:spPr>
        </p:pic>
      </p:grpSp>
      <p:sp>
        <p:nvSpPr>
          <p:cNvPr id="90" name="Shape 90"/>
          <p:cNvSpPr/>
          <p:nvPr/>
        </p:nvSpPr>
        <p:spPr>
          <a:xfrm>
            <a:off x="153947" y="355600"/>
            <a:ext cx="9613901" cy="619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Predict the outcome: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Survived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Perished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From passenger features: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Gender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Name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Passenger class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Age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Family members present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Port of embarkation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Cabin 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353"/>
                </a:solidFill>
              </a:rPr>
              <a:t>Ticket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Titanic Passenger Data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100207" y="8077200"/>
            <a:ext cx="12807073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25252"/>
                </a:solidFill>
              </a:rPr>
              <a:t>Can you predict the survival (outcome) of a Titanic passenger, given these attributes (features) of each passenger?</a:t>
            </a:r>
          </a:p>
        </p:txBody>
      </p:sp>
      <p:grpSp>
        <p:nvGrpSpPr>
          <p:cNvPr id="96" name="Group 96"/>
          <p:cNvGrpSpPr/>
          <p:nvPr/>
        </p:nvGrpSpPr>
        <p:grpSpPr>
          <a:xfrm>
            <a:off x="448716" y="915432"/>
            <a:ext cx="12458564" cy="5446236"/>
            <a:chOff x="-190500" y="-203200"/>
            <a:chExt cx="12458562" cy="5446235"/>
          </a:xfrm>
        </p:grpSpPr>
        <p:pic>
          <p:nvPicPr>
            <p:cNvPr id="95" name="titanic_data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077563" cy="50525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4" name="Picture 9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03200"/>
              <a:ext cx="12458563" cy="54462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Insights into Data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Is the name field useful? Can it help us extrapolate ages?</a:t>
            </a:r>
          </a:p>
        </p:txBody>
      </p:sp>
      <p:sp>
        <p:nvSpPr>
          <p:cNvPr id="100" name="Shape 100"/>
          <p:cNvSpPr/>
          <p:nvPr/>
        </p:nvSpPr>
        <p:spPr>
          <a:xfrm>
            <a:off x="479623" y="-59382"/>
            <a:ext cx="9613901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Is the name field useful?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Can it help us guess passengers with no age?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Moran, Mr. James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Williams, Mr. Charles Eugene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Emir, Mr. Farred Chehab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O'Dwyer, Miss. Ellen "Nellie"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Todoroff, Mr. Lalio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Spencer, Mrs. William Augustus (Marie Eugenie)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Glynn, Miss. Mary Agatha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Moubarek, Master. Gerios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Title Insights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Beyond age, what can titles tell us about these passengers?</a:t>
            </a:r>
          </a:p>
        </p:txBody>
      </p:sp>
      <p:sp>
        <p:nvSpPr>
          <p:cNvPr id="104" name="Shape 104"/>
          <p:cNvSpPr/>
          <p:nvPr/>
        </p:nvSpPr>
        <p:spPr>
          <a:xfrm>
            <a:off x="479623" y="540782"/>
            <a:ext cx="9613901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Other passengers of the Titanic.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Carter, Rev. Ernest Courtenay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Weir, Col. John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Minahan, Dr. William Edward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Rothes, the Countess. of (Lucy Noel Martha Dyer-Edwards)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Crosby, Capt. Edward Gifford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Peuchen, Major. Arthur Godfrey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535353"/>
                </a:solidFill>
              </a:rPr>
              <a:t>Sagesser, Mlle. Emma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Baseline  Titanic  Stats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These stats form some baselines for us to compare </a:t>
            </a:r>
            <a:r>
              <a:rPr lang="en-US" sz="3800" dirty="0" smtClean="0">
                <a:solidFill>
                  <a:srgbClr val="525252"/>
                </a:solidFill>
              </a:rPr>
              <a:t>with </a:t>
            </a:r>
            <a:r>
              <a:rPr sz="3800" dirty="0" smtClean="0">
                <a:solidFill>
                  <a:srgbClr val="525252"/>
                </a:solidFill>
              </a:rPr>
              <a:t>other </a:t>
            </a:r>
            <a:r>
              <a:rPr sz="3800" dirty="0">
                <a:solidFill>
                  <a:srgbClr val="525252"/>
                </a:solidFill>
              </a:rPr>
              <a:t>potentially significant </a:t>
            </a:r>
            <a:r>
              <a:rPr sz="3800" dirty="0" smtClean="0">
                <a:solidFill>
                  <a:srgbClr val="525252"/>
                </a:solidFill>
              </a:rPr>
              <a:t>features.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9623" y="1464111"/>
            <a:ext cx="9613901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Passengers in Kaggle train set: 891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Passengers that survived: 38%</a:t>
            </a:r>
          </a:p>
          <a:p>
            <a:pPr marL="342900" lvl="1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Male survival: 19%</a:t>
            </a:r>
          </a:p>
          <a:p>
            <a:pPr marL="342900" lvl="1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Female survival: 74%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Title’s Affect Survival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The titles of passengers seemed to affect survival.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Baseline male: 38%, female: 74%.</a:t>
            </a:r>
          </a:p>
        </p:txBody>
      </p:sp>
      <p:graphicFrame>
        <p:nvGraphicFramePr>
          <p:cNvPr id="112" name="Table 112"/>
          <p:cNvGraphicFramePr/>
          <p:nvPr>
            <p:extLst>
              <p:ext uri="{D42A27DB-BD31-4B8C-83A1-F6EECF244321}">
                <p14:modId xmlns:p14="http://schemas.microsoft.com/office/powerpoint/2010/main" val="946918715"/>
              </p:ext>
            </p:extLst>
          </p:nvPr>
        </p:nvGraphicFramePr>
        <p:xfrm>
          <a:off x="1632096" y="939800"/>
          <a:ext cx="9740604" cy="60508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019448"/>
                <a:gridCol w="918900"/>
                <a:gridCol w="1700564"/>
                <a:gridCol w="1700564"/>
                <a:gridCol w="1700564"/>
                <a:gridCol w="1700564"/>
              </a:tblGrid>
              <a:tr h="934155"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Survived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Male
Survived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Female
</a:t>
                      </a:r>
                      <a:r>
                        <a:rPr sz="3000" dirty="0" smtClean="0">
                          <a:solidFill>
                            <a:srgbClr val="FFFFFF"/>
                          </a:solidFill>
                        </a:rPr>
                        <a:t>Survived</a:t>
                      </a:r>
                      <a:endParaRPr sz="30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Avg
Age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Master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58%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58%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Mr.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915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Miss.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332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21.8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smtClean="0">
                          <a:solidFill>
                            <a:srgbClr val="5A5F5E"/>
                          </a:solidFill>
                        </a:rPr>
                        <a:t>Mrs.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235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36.9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Military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36.9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Clergy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41.3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Nobility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60%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33%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100%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41.2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93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Doctor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100%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43.6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What is Data science?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Drew Conway’s </a:t>
            </a:r>
            <a:r>
              <a:rPr sz="3800" dirty="0" smtClean="0">
                <a:solidFill>
                  <a:srgbClr val="525252"/>
                </a:solidFill>
              </a:rPr>
              <a:t>V</a:t>
            </a:r>
            <a:r>
              <a:rPr lang="en-US" sz="3800" dirty="0" smtClean="0">
                <a:solidFill>
                  <a:srgbClr val="525252"/>
                </a:solidFill>
              </a:rPr>
              <a:t>enn</a:t>
            </a:r>
            <a:r>
              <a:rPr sz="3800" dirty="0" smtClean="0">
                <a:solidFill>
                  <a:srgbClr val="525252"/>
                </a:solidFill>
              </a:rPr>
              <a:t> </a:t>
            </a:r>
            <a:r>
              <a:rPr sz="3800" dirty="0">
                <a:solidFill>
                  <a:srgbClr val="525252"/>
                </a:solidFill>
              </a:rPr>
              <a:t>Diagram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Hacking Skills, Statistics &amp; Real World Knowledge</a:t>
            </a:r>
          </a:p>
        </p:txBody>
      </p:sp>
      <p:pic>
        <p:nvPicPr>
          <p:cNvPr id="75" name="Data_Science_V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600" y="596900"/>
            <a:ext cx="6705600" cy="640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Departure &amp; Survival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The departure port seemed to affect survival.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Baseline male: 38%, female: 74%.</a:t>
            </a:r>
          </a:p>
        </p:txBody>
      </p:sp>
      <p:graphicFrame>
        <p:nvGraphicFramePr>
          <p:cNvPr id="116" name="Table 116"/>
          <p:cNvGraphicFramePr/>
          <p:nvPr>
            <p:extLst>
              <p:ext uri="{D42A27DB-BD31-4B8C-83A1-F6EECF244321}">
                <p14:modId xmlns:p14="http://schemas.microsoft.com/office/powerpoint/2010/main" val="2767389260"/>
              </p:ext>
            </p:extLst>
          </p:nvPr>
        </p:nvGraphicFramePr>
        <p:xfrm>
          <a:off x="1632096" y="939800"/>
          <a:ext cx="10121605" cy="5969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885200"/>
                <a:gridCol w="1104465"/>
                <a:gridCol w="2043980"/>
                <a:gridCol w="2043980"/>
                <a:gridCol w="2043980"/>
              </a:tblGrid>
              <a:tr h="1975739">
                <a:tc>
                  <a:txBody>
                    <a:bodyPr/>
                    <a:lstStyle/>
                    <a:p>
                      <a:pPr lvl="0">
                        <a:defRPr sz="30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Survived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Male
Survived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Female
</a:t>
                      </a:r>
                      <a:r>
                        <a:rPr sz="3000" dirty="0" smtClean="0">
                          <a:solidFill>
                            <a:srgbClr val="FFFFFF"/>
                          </a:solidFill>
                        </a:rPr>
                        <a:t>Survived</a:t>
                      </a:r>
                      <a:endParaRPr sz="30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33108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Queenstown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75%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33108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Southampton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664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33%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17%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68%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33108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Cherbourg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168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55%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30%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88%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355600" y="6101080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Outliers: Lifeboat #1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438332" y="7362734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We should not attempt to predict outliers. Perfect scores are usually bad. Consider Lifeboat #1.</a:t>
            </a:r>
          </a:p>
        </p:txBody>
      </p:sp>
      <p:sp>
        <p:nvSpPr>
          <p:cNvPr id="135" name="Shape 135"/>
          <p:cNvSpPr/>
          <p:nvPr/>
        </p:nvSpPr>
        <p:spPr>
          <a:xfrm>
            <a:off x="355601" y="1064002"/>
            <a:ext cx="12459062" cy="47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9725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/>
              <a:t>4th lifeboat launched from the RMS Titanic at 1:05 am</a:t>
            </a:r>
          </a:p>
          <a:p>
            <a:pPr marL="339725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000000"/>
                </a:solidFill>
              </a:rPr>
              <a:t>The lifeboat had a capacity of 40, but was launched with only 12 aboard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000000"/>
                </a:solidFill>
              </a:rPr>
              <a:t>10 </a:t>
            </a:r>
            <a:r>
              <a:rPr sz="3800" dirty="0" smtClean="0">
                <a:solidFill>
                  <a:srgbClr val="000000"/>
                </a:solidFill>
              </a:rPr>
              <a:t>men</a:t>
            </a:r>
            <a:r>
              <a:rPr lang="en-US" sz="3800" dirty="0" smtClean="0">
                <a:solidFill>
                  <a:srgbClr val="000000"/>
                </a:solidFill>
              </a:rPr>
              <a:t>, </a:t>
            </a:r>
            <a:r>
              <a:rPr sz="3800" dirty="0" smtClean="0">
                <a:solidFill>
                  <a:srgbClr val="000000"/>
                </a:solidFill>
              </a:rPr>
              <a:t>2 </a:t>
            </a:r>
            <a:r>
              <a:rPr sz="3800" dirty="0">
                <a:solidFill>
                  <a:srgbClr val="000000"/>
                </a:solidFill>
              </a:rPr>
              <a:t>women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000000"/>
                </a:solidFill>
              </a:rPr>
              <a:t>Lifeboat #1 caused a great deal of controversy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000000"/>
                </a:solidFill>
              </a:rPr>
              <a:t>Refused to return to pick up survivors in the water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000000"/>
                </a:solidFill>
              </a:rPr>
              <a:t>Lifeboat #1 passengers are outliers, and would not be easy to predict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Titanic Model Strategy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This is the design that I used to submit an entry to Kaggle.</a:t>
            </a:r>
          </a:p>
        </p:txBody>
      </p:sp>
      <p:sp>
        <p:nvSpPr>
          <p:cNvPr id="139" name="Shape 139"/>
          <p:cNvSpPr/>
          <p:nvPr/>
        </p:nvSpPr>
        <p:spPr>
          <a:xfrm>
            <a:off x="603647" y="856263"/>
            <a:ext cx="12045553" cy="631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Use both test &amp; train sets for extrapolation values.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Use a feature vector including titles.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Use 5-fold cross validation for model selection &amp; training.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Model choice RBF neural network.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Training strategy: particle swarm optimization (PSO)</a:t>
            </a:r>
          </a:p>
          <a:p>
            <a:pPr marL="339725" lvl="0" indent="-339725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00000"/>
                </a:solidFill>
              </a:rPr>
              <a:t>Submit best model from 5 folds to Kaggle.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Crossvalidation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Cross validation uses a portion of the available data to validate out model.  A different portion for each cycle.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1035819" y="625908"/>
            <a:ext cx="10933162" cy="6253884"/>
            <a:chOff x="-190500" y="-203200"/>
            <a:chExt cx="10933160" cy="6253883"/>
          </a:xfrm>
        </p:grpSpPr>
        <p:pic>
          <p:nvPicPr>
            <p:cNvPr id="144" name="ch10-cross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552161" cy="58601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Picture 14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03200"/>
              <a:ext cx="10933161" cy="62538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479623" y="7602015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My Feature Vector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355599" y="8680450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These are the 13 features I used to encode for Kaggle.</a:t>
            </a:r>
          </a:p>
        </p:txBody>
      </p:sp>
      <p:sp>
        <p:nvSpPr>
          <p:cNvPr id="149" name="Shape 149"/>
          <p:cNvSpPr/>
          <p:nvPr/>
        </p:nvSpPr>
        <p:spPr>
          <a:xfrm>
            <a:off x="261257" y="384041"/>
            <a:ext cx="12644846" cy="724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Age</a:t>
            </a:r>
            <a:r>
              <a:rPr sz="2900" dirty="0">
                <a:ea typeface="Gill Sans SemiBold"/>
                <a:cs typeface="Gill Sans SemiBold"/>
              </a:rPr>
              <a:t>: The interpolated age normalized to -1 to 1.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Sex-male</a:t>
            </a:r>
            <a:r>
              <a:rPr sz="2900" dirty="0">
                <a:ea typeface="Gill Sans SemiBold"/>
                <a:cs typeface="Gill Sans SemiBold"/>
              </a:rPr>
              <a:t>: The gender normalized to -1 for female, 1 for male.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Pclass</a:t>
            </a:r>
            <a:r>
              <a:rPr sz="2900" dirty="0">
                <a:ea typeface="Gill Sans SemiBold"/>
                <a:cs typeface="Gill Sans SemiBold"/>
              </a:rPr>
              <a:t>: The passenger class [1-3] normalized to -1 to 1.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Sibsp</a:t>
            </a:r>
            <a:r>
              <a:rPr sz="2900" dirty="0">
                <a:ea typeface="Gill Sans SemiBold"/>
                <a:cs typeface="Gill Sans SemiBold"/>
              </a:rPr>
              <a:t>: Value from the original data set normalized to -1 to 1.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Parch</a:t>
            </a:r>
            <a:r>
              <a:rPr sz="2900" dirty="0">
                <a:ea typeface="Gill Sans SemiBold"/>
                <a:cs typeface="Gill Sans SemiBold"/>
              </a:rPr>
              <a:t>: Value from the original data set normalized to -1 to 1.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Fare</a:t>
            </a:r>
            <a:r>
              <a:rPr sz="2900" dirty="0">
                <a:ea typeface="Gill Sans SemiBold"/>
                <a:cs typeface="Gill Sans SemiBold"/>
              </a:rPr>
              <a:t>: The interpolated fare normalized to -1 to 1.</a:t>
            </a:r>
          </a:p>
          <a:p>
            <a:pPr marL="23495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ea typeface="Gill Sans SemiBold"/>
                <a:cs typeface="Gill Sans SemiBold"/>
                <a:sym typeface="Gill Sans SemiBold"/>
              </a:rPr>
              <a:t>Embarked-c</a:t>
            </a:r>
            <a:r>
              <a:rPr sz="2900" dirty="0">
                <a:ea typeface="Gill Sans SemiBold"/>
                <a:cs typeface="Gill Sans SemiBold"/>
              </a:rPr>
              <a:t>: The value 1 if the passenger embarked from Cherbourg, -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1 otherwise. 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Embarked-q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: The value 1 if the passenger embarked from Queenstown, -1 otherwise.  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Embarked-s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: The value 1 if the passenger embarked from Southampton, -1 otherwise.  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Name-mil: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 The value 1 if passenger had a military prefix, -1 otherwise.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Name-nobility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: The value 1 if passenger had a noble prefix, -1 otherwise. 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Name-Dr.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: The value 1 if passenger had a doctor prefix, -1 otherwise.</a:t>
            </a:r>
          </a:p>
          <a:p>
            <a:pPr marL="234950" lvl="0" indent="-23495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  <a:sym typeface="Gill Sans SemiBold"/>
              </a:rPr>
              <a:t>Name-clergy</a:t>
            </a:r>
            <a:r>
              <a:rPr sz="2900" dirty="0">
                <a:solidFill>
                  <a:srgbClr val="000000"/>
                </a:solidFill>
                <a:ea typeface="Gill Sans SemiBold"/>
                <a:cs typeface="Gill Sans SemiBold"/>
              </a:rPr>
              <a:t>: The value 1 if passenger had a clergy prefix, -1 </a:t>
            </a:r>
            <a:r>
              <a:rPr sz="29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</a:rPr>
              <a:t>otherwise.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Submitting  to  Kaggle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This is the design that </a:t>
            </a:r>
            <a:r>
              <a:rPr sz="3800" dirty="0" smtClean="0">
                <a:solidFill>
                  <a:srgbClr val="525252"/>
                </a:solidFill>
              </a:rPr>
              <a:t>I used </a:t>
            </a:r>
            <a:r>
              <a:rPr sz="3800" dirty="0">
                <a:solidFill>
                  <a:srgbClr val="525252"/>
                </a:solidFill>
              </a:rPr>
              <a:t>to submit an entry to Kaggle.</a:t>
            </a:r>
          </a:p>
        </p:txBody>
      </p:sp>
      <p:pic>
        <p:nvPicPr>
          <p:cNvPr id="153" name="ch10-kaggle-subm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589" y="2503400"/>
            <a:ext cx="10119069" cy="2912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Other  Resources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Here are some web resources I’ve found useful.</a:t>
            </a:r>
          </a:p>
        </p:txBody>
      </p:sp>
      <p:sp>
        <p:nvSpPr>
          <p:cNvPr id="180" name="Shape 180"/>
          <p:cNvSpPr/>
          <p:nvPr/>
        </p:nvSpPr>
        <p:spPr>
          <a:xfrm>
            <a:off x="479623" y="356116"/>
            <a:ext cx="12045553" cy="6196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Microsoft Azure Machine Learning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2"/>
              </a:rPr>
              <a:t>http://azure.microsoft.com/en-us/services/machine-learning/</a:t>
            </a:r>
            <a:endParaRPr sz="28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Johns Hopkins COURSERA Data Science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3"/>
              </a:rPr>
              <a:t>https://www.coursera.org/specialization/jhudatascience/1</a:t>
            </a:r>
            <a:endParaRPr sz="28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KDNuggets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4"/>
              </a:rPr>
              <a:t>http://www.kdnuggets.com/</a:t>
            </a:r>
            <a:endParaRPr sz="28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R Studio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5"/>
              </a:rPr>
              <a:t>http://www.rstudio.com/</a:t>
            </a:r>
            <a:endParaRPr sz="28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CARET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6"/>
              </a:rPr>
              <a:t>http://cran.r-project.org/web/packages/caret/index.html</a:t>
            </a:r>
            <a:endParaRPr sz="2800" dirty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scikit-learn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u="sng" dirty="0">
                <a:solidFill>
                  <a:srgbClr val="535353"/>
                </a:solidFill>
                <a:hlinkClick r:id="rId7"/>
              </a:rPr>
              <a:t>http://scikit-learn.org/stable/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Thank  you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Any questions?</a:t>
            </a:r>
          </a:p>
        </p:txBody>
      </p:sp>
      <p:sp>
        <p:nvSpPr>
          <p:cNvPr id="184" name="Shape 184"/>
          <p:cNvSpPr/>
          <p:nvPr/>
        </p:nvSpPr>
        <p:spPr>
          <a:xfrm>
            <a:off x="4307079" y="3098800"/>
            <a:ext cx="4397389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200" u="sng" dirty="0">
                <a:solidFill>
                  <a:srgbClr val="535353"/>
                </a:solidFill>
                <a:hlinkClick r:id="rId2"/>
              </a:rPr>
              <a:t>www.jeffheaton.com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58694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My Books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Artificial Intelligence for Humans (AIFH)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3126104"/>
            <a:ext cx="122936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535353"/>
              </a:solidFill>
            </a:endParaRPr>
          </a:p>
        </p:txBody>
      </p:sp>
      <p:pic>
        <p:nvPicPr>
          <p:cNvPr id="2" name="Picture 1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03" y="2258992"/>
            <a:ext cx="3251200" cy="3898900"/>
          </a:xfrm>
          <a:prstGeom prst="rect">
            <a:avLst/>
          </a:prstGeom>
        </p:spPr>
      </p:pic>
      <p:pic>
        <p:nvPicPr>
          <p:cNvPr id="4" name="Picture 3" descr="cover-hi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90" y="2258992"/>
            <a:ext cx="3104246" cy="3898900"/>
          </a:xfrm>
          <a:prstGeom prst="rect">
            <a:avLst/>
          </a:prstGeom>
        </p:spPr>
      </p:pic>
      <p:pic>
        <p:nvPicPr>
          <p:cNvPr id="6" name="Picture 5" descr="vol3NeuralCover-k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777" y="2258992"/>
            <a:ext cx="3249084" cy="3898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58694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Where to Get The Code?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My </a:t>
            </a:r>
            <a:r>
              <a:rPr lang="en-US" sz="3800" dirty="0" smtClean="0">
                <a:solidFill>
                  <a:srgbClr val="525252"/>
                </a:solidFill>
              </a:rPr>
              <a:t>Github</a:t>
            </a:r>
            <a:r>
              <a:rPr lang="en-US" sz="3800" dirty="0" smtClean="0">
                <a:solidFill>
                  <a:srgbClr val="525252"/>
                </a:solidFill>
              </a:rPr>
              <a:t> Page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402284"/>
            <a:ext cx="12293602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6000" dirty="0" smtClean="0">
                <a:solidFill>
                  <a:srgbClr val="535353"/>
                </a:solidFill>
              </a:rPr>
              <a:t>All links are at my blog: </a:t>
            </a:r>
            <a:r>
              <a:rPr lang="en-US" sz="6000" dirty="0" smtClean="0">
                <a:solidFill>
                  <a:srgbClr val="535353"/>
                </a:solidFill>
                <a:hlinkClick r:id="rId2"/>
              </a:rPr>
              <a:t>http://www.jeffheaton.com</a:t>
            </a:r>
            <a:r>
              <a:rPr lang="en-US" sz="5400" dirty="0"/>
              <a:t> </a:t>
            </a:r>
            <a:endParaRPr lang="en-US" sz="5400" dirty="0" smtClean="0"/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5400" dirty="0" smtClean="0"/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5400" dirty="0" smtClean="0"/>
              <a:t>All code is at my </a:t>
            </a:r>
            <a:r>
              <a:rPr lang="en-US" sz="5400" dirty="0" smtClean="0"/>
              <a:t>GitHub</a:t>
            </a:r>
            <a:r>
              <a:rPr lang="en-US" sz="5400" dirty="0"/>
              <a:t> site: </a:t>
            </a:r>
            <a:r>
              <a:rPr lang="en-US" sz="5400" dirty="0">
                <a:hlinkClick r:id="rId3"/>
              </a:rPr>
              <a:t>https://github.com/jeffheaton/</a:t>
            </a:r>
            <a:r>
              <a:rPr lang="en-US" sz="5400" dirty="0" smtClean="0">
                <a:hlinkClick r:id="rId3"/>
              </a:rPr>
              <a:t>aifh</a:t>
            </a:r>
            <a:r>
              <a:rPr lang="en-US" sz="5400" dirty="0" smtClean="0"/>
              <a:t> </a:t>
            </a:r>
          </a:p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5400" dirty="0" smtClean="0"/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5400" dirty="0" smtClean="0"/>
              <a:t>See AIFH volumes 1&amp;3</a:t>
            </a:r>
            <a:endParaRPr lang="en-US" sz="6000" dirty="0" smtClean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54296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58694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What is Machine Learning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25252"/>
                </a:solidFill>
              </a:rPr>
              <a:t>Machine Learning &amp; Data Science</a:t>
            </a:r>
          </a:p>
        </p:txBody>
      </p:sp>
      <p:sp>
        <p:nvSpPr>
          <p:cNvPr id="79" name="Shape 79"/>
          <p:cNvSpPr/>
          <p:nvPr/>
        </p:nvSpPr>
        <p:spPr>
          <a:xfrm>
            <a:off x="479623" y="-59383"/>
            <a:ext cx="1229360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Making sense of potentially huge amounts of data</a:t>
            </a: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535353"/>
                </a:solidFill>
              </a:rPr>
              <a:t>Models learn from existing data to make predictions with new data.</a:t>
            </a: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Clustering</a:t>
            </a:r>
            <a:r>
              <a:rPr sz="36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: </a:t>
            </a:r>
            <a:r>
              <a:rPr sz="3600" dirty="0">
                <a:solidFill>
                  <a:srgbClr val="535353"/>
                </a:solidFill>
              </a:rPr>
              <a:t>Group records together that have similar  field values.  Often used for recommendation systems. (e.g. group customers with similar buying habits)</a:t>
            </a:r>
            <a:endParaRPr sz="3600" dirty="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Regression</a:t>
            </a:r>
            <a:r>
              <a:rPr sz="36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: </a:t>
            </a:r>
            <a:r>
              <a:rPr sz="3600" dirty="0">
                <a:solidFill>
                  <a:srgbClr val="535353"/>
                </a:solidFill>
              </a:rPr>
              <a:t>Learn to predict a numeric outcome field, based on all of the other fields present in each record.  (e.g. predict a student’s graduating GPA)</a:t>
            </a:r>
            <a:endParaRPr sz="3600" dirty="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85800" lvl="2" indent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Classification</a:t>
            </a:r>
            <a:r>
              <a:rPr sz="36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: </a:t>
            </a:r>
            <a:r>
              <a:rPr sz="3600" dirty="0">
                <a:solidFill>
                  <a:srgbClr val="535353"/>
                </a:solidFill>
              </a:rPr>
              <a:t>Learn to predict a non-numeric outcome field. (e.g. predict the field of a student’s first job after graduation)</a:t>
            </a:r>
          </a:p>
        </p:txBody>
      </p:sp>
    </p:spTree>
    <p:extLst>
      <p:ext uri="{BB962C8B-B14F-4D97-AF65-F5344CB8AC3E}">
        <p14:creationId xmlns:p14="http://schemas.microsoft.com/office/powerpoint/2010/main" val="2082809723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445751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Evolution of ML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703051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From Simple Models to State of the Art</a:t>
            </a:r>
            <a:endParaRPr sz="3800" dirty="0">
              <a:solidFill>
                <a:srgbClr val="525252"/>
              </a:solidFill>
            </a:endParaRPr>
          </a:p>
        </p:txBody>
      </p:sp>
      <p:pic>
        <p:nvPicPr>
          <p:cNvPr id="2" name="Picture 1" descr="ml_typ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62" y="0"/>
            <a:ext cx="8412163" cy="78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4032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Supervised Training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Learning From Data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433610"/>
            <a:ext cx="565002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47" y="2575342"/>
            <a:ext cx="6752706" cy="3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3417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79623" y="7633642"/>
            <a:ext cx="12293600" cy="12573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Conversion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355600" y="8925982"/>
            <a:ext cx="122936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smtClean="0">
                <a:solidFill>
                  <a:srgbClr val="525252"/>
                </a:solidFill>
              </a:rPr>
              <a:t>Simple Linear Relationship</a:t>
            </a:r>
            <a:endParaRPr sz="3800" dirty="0">
              <a:solidFill>
                <a:srgbClr val="525252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79623" y="2433610"/>
            <a:ext cx="565002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SzPct val="125000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  <a:p>
            <a:pPr lvl="0" algn="l">
              <a:buSzPct val="125000"/>
              <a:buChar char="•"/>
              <a:defRPr sz="1800">
                <a:solidFill>
                  <a:srgbClr val="000000"/>
                </a:solidFill>
              </a:defRPr>
            </a:pPr>
            <a:endParaRPr lang="en-US" sz="4200" dirty="0" smtClean="0">
              <a:solidFill>
                <a:srgbClr val="53535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623" y="31119"/>
            <a:ext cx="10472770" cy="8474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latin typeface="Courier New"/>
                <a:cs typeface="Courier New"/>
              </a:rPr>
              <a:t>class </a:t>
            </a:r>
            <a:r>
              <a:rPr lang="en-US" sz="3200" dirty="0">
                <a:latin typeface="Courier New"/>
                <a:cs typeface="Courier New"/>
              </a:rPr>
              <a:t>FahrenheitToCelsius</a:t>
            </a:r>
            <a:r>
              <a:rPr lang="en-US" sz="3200" dirty="0">
                <a:latin typeface="Courier New"/>
                <a:cs typeface="Courier New"/>
              </a:rPr>
              <a:t> {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	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public static void main(String[] </a:t>
            </a:r>
            <a:r>
              <a:rPr lang="en-US" sz="3200" dirty="0">
                <a:latin typeface="Courier New"/>
                <a:cs typeface="Courier New"/>
              </a:rPr>
              <a:t>args</a:t>
            </a:r>
            <a:r>
              <a:rPr lang="en-US" sz="3200" dirty="0">
                <a:latin typeface="Courier New"/>
                <a:cs typeface="Courier New"/>
              </a:rPr>
              <a:t>) {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double </a:t>
            </a:r>
            <a:r>
              <a:rPr lang="en-US" sz="3200" dirty="0">
                <a:latin typeface="Courier New"/>
                <a:cs typeface="Courier New"/>
              </a:rPr>
              <a:t>temperatue</a:t>
            </a:r>
            <a:r>
              <a:rPr lang="en-US" sz="3200" dirty="0">
                <a:latin typeface="Courier New"/>
                <a:cs typeface="Courier New"/>
              </a:rPr>
              <a:t>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Scanner in = new Scanner(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in</a:t>
            </a:r>
            <a:r>
              <a:rPr lang="en-US" sz="3200" i="1" dirty="0">
                <a:latin typeface="Courier New"/>
                <a:cs typeface="Courier New"/>
              </a:rPr>
              <a:t>);     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out.println</a:t>
            </a:r>
            <a:r>
              <a:rPr lang="en-US" sz="3200" i="1" dirty="0">
                <a:latin typeface="Courier New"/>
                <a:cs typeface="Courier New"/>
              </a:rPr>
              <a:t>("Enter </a:t>
            </a:r>
            <a:r>
              <a:rPr lang="en-US" sz="3200" i="1" dirty="0" smtClean="0">
                <a:latin typeface="Courier New"/>
                <a:cs typeface="Courier New"/>
              </a:rPr>
              <a:t>temperature </a:t>
            </a:r>
          </a:p>
          <a:p>
            <a:pPr algn="l"/>
            <a:r>
              <a:rPr lang="en-US" sz="3200" i="1" dirty="0" smtClean="0">
                <a:latin typeface="Courier New"/>
                <a:cs typeface="Courier New"/>
              </a:rPr>
              <a:t>			in </a:t>
            </a:r>
            <a:r>
              <a:rPr lang="en-US" sz="3200" i="1" dirty="0">
                <a:latin typeface="Courier New"/>
                <a:cs typeface="Courier New"/>
              </a:rPr>
              <a:t>Celsius: ");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 smtClean="0">
                <a:latin typeface="Courier New"/>
                <a:cs typeface="Courier New"/>
              </a:rPr>
              <a:t>temperature </a:t>
            </a:r>
            <a:r>
              <a:rPr lang="en-US" sz="3200" dirty="0">
                <a:latin typeface="Courier New"/>
                <a:cs typeface="Courier New"/>
              </a:rPr>
              <a:t>= </a:t>
            </a:r>
            <a:r>
              <a:rPr lang="en-US" sz="3200" dirty="0">
                <a:latin typeface="Courier New"/>
                <a:cs typeface="Courier New"/>
              </a:rPr>
              <a:t>in.nextInt</a:t>
            </a:r>
            <a:r>
              <a:rPr lang="en-US" sz="3200" dirty="0">
                <a:latin typeface="Courier New"/>
                <a:cs typeface="Courier New"/>
              </a:rPr>
              <a:t>();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b="1" dirty="0">
                <a:latin typeface="Courier New"/>
                <a:cs typeface="Courier New"/>
              </a:rPr>
              <a:t>temperatue</a:t>
            </a:r>
            <a:r>
              <a:rPr lang="en-US" sz="3200" b="1" dirty="0">
                <a:latin typeface="Courier New"/>
                <a:cs typeface="Courier New"/>
              </a:rPr>
              <a:t> = </a:t>
            </a:r>
            <a:r>
              <a:rPr lang="en-US" sz="3200" b="1" dirty="0" smtClean="0">
                <a:latin typeface="Courier New"/>
                <a:cs typeface="Courier New"/>
              </a:rPr>
              <a:t>(</a:t>
            </a:r>
            <a:r>
              <a:rPr lang="en-US" sz="3200" b="1" dirty="0" smtClean="0">
                <a:latin typeface="Courier New"/>
                <a:cs typeface="Courier New"/>
              </a:rPr>
              <a:t>temperatue</a:t>
            </a:r>
            <a:r>
              <a:rPr lang="en-US" sz="3200" b="1" dirty="0" smtClean="0">
                <a:latin typeface="Courier New"/>
                <a:cs typeface="Courier New"/>
              </a:rPr>
              <a:t>*</a:t>
            </a:r>
            <a:r>
              <a:rPr lang="en-US" sz="3200" b="1" dirty="0">
                <a:latin typeface="Courier New"/>
                <a:cs typeface="Courier New"/>
              </a:rPr>
              <a:t>1.8)+32;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System.</a:t>
            </a:r>
            <a:r>
              <a:rPr lang="en-US" sz="3200" i="1" dirty="0">
                <a:latin typeface="Courier New"/>
                <a:cs typeface="Courier New"/>
              </a:rPr>
              <a:t>out.println</a:t>
            </a:r>
            <a:r>
              <a:rPr lang="en-US" sz="3200" i="1" dirty="0">
                <a:latin typeface="Courier New"/>
                <a:cs typeface="Courier New"/>
              </a:rPr>
              <a:t>(</a:t>
            </a:r>
            <a:r>
              <a:rPr lang="en-US" sz="3200" i="1" dirty="0" smtClean="0">
                <a:latin typeface="Courier New"/>
                <a:cs typeface="Courier New"/>
              </a:rPr>
              <a:t>"Temperature </a:t>
            </a:r>
          </a:p>
          <a:p>
            <a:pPr algn="l"/>
            <a:r>
              <a:rPr lang="en-US" sz="3200" i="1" dirty="0">
                <a:latin typeface="Courier New"/>
                <a:cs typeface="Courier New"/>
              </a:rPr>
              <a:t>	</a:t>
            </a:r>
            <a:r>
              <a:rPr lang="en-US" sz="3200" i="1" dirty="0" smtClean="0">
                <a:latin typeface="Courier New"/>
                <a:cs typeface="Courier New"/>
              </a:rPr>
              <a:t>		in </a:t>
            </a:r>
            <a:r>
              <a:rPr lang="en-US" sz="3200" i="1" dirty="0">
                <a:latin typeface="Courier New"/>
                <a:cs typeface="Courier New"/>
              </a:rPr>
              <a:t>Fahrenheit = " + </a:t>
            </a:r>
            <a:r>
              <a:rPr lang="en-US" sz="3200" i="1" dirty="0">
                <a:latin typeface="Courier New"/>
                <a:cs typeface="Courier New"/>
              </a:rPr>
              <a:t>temperatue</a:t>
            </a:r>
            <a:r>
              <a:rPr lang="en-US" sz="3200" i="1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  </a:t>
            </a:r>
            <a:r>
              <a:rPr lang="en-US" sz="3200" dirty="0">
                <a:latin typeface="Courier New"/>
                <a:cs typeface="Courier New"/>
              </a:rPr>
              <a:t>in.close</a:t>
            </a:r>
            <a:r>
              <a:rPr lang="en-US" sz="3200" dirty="0">
                <a:latin typeface="Courier New"/>
                <a:cs typeface="Courier New"/>
              </a:rPr>
              <a:t>();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  }</a:t>
            </a:r>
          </a:p>
          <a:p>
            <a:pPr algn="l"/>
            <a:r>
              <a:rPr lang="en-US" sz="3200" dirty="0">
                <a:latin typeface="Courier New"/>
                <a:cs typeface="Courier New"/>
              </a:rPr>
              <a:t>}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Courier New"/>
              <a:cs typeface="Courier New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727780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1422</Words>
  <Application>Microsoft Macintosh PowerPoint</Application>
  <PresentationFormat>Custom</PresentationFormat>
  <Paragraphs>338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Showroom</vt:lpstr>
      <vt:lpstr>Machine Learning 102</vt:lpstr>
      <vt:lpstr>PowerPoint Presentation</vt:lpstr>
      <vt:lpstr>What is Data science?</vt:lpstr>
      <vt:lpstr>My Books</vt:lpstr>
      <vt:lpstr>Where to Get The Code?</vt:lpstr>
      <vt:lpstr>What is Machine Learning</vt:lpstr>
      <vt:lpstr>Evolution of ML</vt:lpstr>
      <vt:lpstr>Supervised Training</vt:lpstr>
      <vt:lpstr>Conversion</vt:lpstr>
      <vt:lpstr>Regression</vt:lpstr>
      <vt:lpstr>Linear Regression</vt:lpstr>
      <vt:lpstr>Multiple Regression</vt:lpstr>
      <vt:lpstr>MUlti-Linear Regression</vt:lpstr>
      <vt:lpstr>GLM</vt:lpstr>
      <vt:lpstr>Sigmoid Function</vt:lpstr>
      <vt:lpstr>GLM</vt:lpstr>
      <vt:lpstr>Neural Network</vt:lpstr>
      <vt:lpstr>Multi-Layer ANN</vt:lpstr>
      <vt:lpstr>Training/Fitting</vt:lpstr>
      <vt:lpstr>gradient Descent</vt:lpstr>
      <vt:lpstr>Deep Learning</vt:lpstr>
      <vt:lpstr>Deep Learning</vt:lpstr>
      <vt:lpstr>Deep Learning</vt:lpstr>
      <vt:lpstr>Case Study: Titanic</vt:lpstr>
      <vt:lpstr>Titanic Passenger Data</vt:lpstr>
      <vt:lpstr>Insights into Data</vt:lpstr>
      <vt:lpstr>Title Insights</vt:lpstr>
      <vt:lpstr>Baseline  Titanic  Stats</vt:lpstr>
      <vt:lpstr>Title’s Affect Survival</vt:lpstr>
      <vt:lpstr>Departure &amp; Survival</vt:lpstr>
      <vt:lpstr>Outliers: Lifeboat #1</vt:lpstr>
      <vt:lpstr>Titanic Model Strategy</vt:lpstr>
      <vt:lpstr>Crossvalidation</vt:lpstr>
      <vt:lpstr>My Feature Vector</vt:lpstr>
      <vt:lpstr>Submitting  to  Kaggle</vt:lpstr>
      <vt:lpstr>Other  Resources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Heaton, Jeffrey</dc:creator>
  <cp:lastModifiedBy>Jeff Heaton</cp:lastModifiedBy>
  <cp:revision>40</cp:revision>
  <dcterms:modified xsi:type="dcterms:W3CDTF">2015-03-01T18:38:24Z</dcterms:modified>
</cp:coreProperties>
</file>